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62" r:id="rId8"/>
    <p:sldId id="263" r:id="rId9"/>
    <p:sldId id="259" r:id="rId10"/>
    <p:sldId id="264" r:id="rId11"/>
    <p:sldId id="260" r:id="rId12"/>
    <p:sldId id="261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91" d="100"/>
          <a:sy n="91" d="100"/>
        </p:scale>
        <p:origin x="71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209AB-CE13-044F-8E06-B2C9AA580BB2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FB911-8C40-0744-863F-098B7E0F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D73-A936-3525-D168-7736C3BC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0D98-56AC-2479-AACB-7073FDDA2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DF3B7-3A64-41E1-8594-FFD2907E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D4B12-1383-AD42-92AD-77DF7C3AFF50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1BBD-4401-485F-190D-A98E3BF6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AE45C-1BD0-2BD9-078C-EF7ABB5A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4AAA-DDEE-931C-D5BD-BF261710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19534-BF98-74C0-9009-7C9F7591F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085AF-DD00-8B1E-835A-B675164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26CA-4F64-3446-A1E2-D20833F95A9C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58AC-AA8D-30FE-7162-B5B21D88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5B78-4F8D-4D67-991F-37FD16E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D641-EE3D-8A52-801C-7D5B60B1B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962E2-E03E-856E-8782-FEA095CBB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B5918-BEC0-4F6D-EE90-89DE996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FEDB-3B76-0A4D-848C-0B586EEDAA33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B72E-005F-53D0-B94E-0A947CC5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72FB-9AEC-5A4F-6157-85584CB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7737A7BC-A701-C931-78B0-710547DE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t="4385" b="48947"/>
          <a:stretch/>
        </p:blipFill>
        <p:spPr>
          <a:xfrm>
            <a:off x="0" y="0"/>
            <a:ext cx="12192000" cy="1646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A9918-6A8E-071E-1832-2B1BE0CB5515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0F202-A2B5-1F52-B239-EFF9F448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DB86-D379-F460-FE0C-0E7815A5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6A0D3-3893-74C2-9FC4-AE58A8A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7010400" cy="6810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dirty="0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B2DC-3883-01BA-4B44-3C940F91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7479" y="6279119"/>
            <a:ext cx="1020921" cy="44235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6A096487-9F84-9248-ABAD-35D0981715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AEFDCCA-5818-25F6-C79D-B13258DB2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784" y="6106002"/>
            <a:ext cx="2588895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284B-1505-059C-4E86-07470FF3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6643A-91BA-C205-AB5C-9D56A899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716C-8BE7-4144-6640-E2469CFC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2F25-D426-C543-9B23-205D2299CECD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F8DF-AAFD-A424-EC7B-281EAAD2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5A4B5-89A5-8CBC-3476-A4C57613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8BB3-28A3-A7FC-B2CE-79FEAC7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0496-02E4-0845-BAD0-DDB3A1F9E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CC4EF-4ED9-A2CB-A367-3B5205894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E1ABE-7B07-90DD-30B9-616BE312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9AE0-DD93-284C-9C9F-51936DBCE396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7496C-916B-4D94-1656-B7239D33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00B8C-5FBF-978F-5CD6-D9988E25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8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422-2E90-E698-F3A2-53287F84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45A94-F9A9-EC9C-AB5C-DF1B14C9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06938-0A3E-50E1-DF08-A745EFF24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81DAD-9171-E93D-5F7D-F34851FCE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279B-A01E-F93C-71E9-0A42CC2D3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1DA52-7302-B5F8-3F44-11A8BC0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AFD-D178-EE41-80F7-DC6EDDFDB254}" type="datetime1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6ECA9-46C1-1831-B789-BF1F9741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16D8-0C07-732E-C0A9-3F3C37B1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4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184-B174-6828-E23E-B03B4CEF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9154B-F6A4-86EC-7FCE-E0618A17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60B4-C6F2-2746-AEAE-93CD670CBEEA}" type="datetime1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8C3F6-1749-E4B2-64DE-84B3B35D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66B3-4ECA-C278-30AB-571D57D7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97711-2F89-5898-C20A-5FF8FCF6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F044-B807-1649-8A83-2DAF1C345290}" type="datetime1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F91B-B0ED-8C83-B58E-8ACAFDEE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AB8B-FD07-CC0B-6221-CA08F06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6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52C1-78E6-E979-1D0C-2D9F6F1F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C336-6F0C-056C-9588-21DBE72B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CB36E-E619-E817-6BAC-AA1BB8AA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451BE-61C8-6F6D-0F0F-00CFBF6A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10E8-FEC3-224C-BEC8-D2B494C4B665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3603-AE57-7A85-2C95-9D4DD502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C3055-F56A-4230-8427-F22E262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0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F2F2-8C7A-54DB-E738-440EE602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8082D-C588-0A24-3B48-DBE339C95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A2C9B-7E14-CAAB-B99C-E907D6CD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F2796-E8DA-A43E-85D0-49478141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3156-90CC-C346-A118-874197777E80}" type="datetime1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66EA5-3707-C2FC-828E-19CAC30C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18BA-543F-0585-BD77-A6D1CB71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F7DE5-201F-F2C6-0C14-75F49673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DAD3-AD4F-06B8-9148-92661282A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6133-D25A-B5EC-7530-BDA51BEBD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63B22-8BEB-9B48-8AD9-ED6DDFA1D91D}" type="datetime1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4EE8-903A-E548-4A2D-F025F61F4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45F9-9087-2E0E-C9EC-58AA46F1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nonety.pe/~/audio_synth_example?room=signals_interactiv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nonety.pe/~/audio_synth_example?room=signals_interactiv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nonety.pe/~/f60625a5-0107-4cf9-b6e6-f8b9b5b6f199?room=correla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4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18654B00-653E-11D2-07C9-93786F65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912"/>
            <a:ext cx="12192000" cy="282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16661-6C75-1D2A-5269-D4A880F41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090399" cy="1993113"/>
          </a:xfrm>
        </p:spPr>
        <p:txBody>
          <a:bodyPr/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  Computational Music Analysis:     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Audio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C9D1-C445-DADC-1023-1FDAD6607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4209" y="1351971"/>
            <a:ext cx="9144000" cy="53954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A.K.A. “Audio Content Analysis”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D9156-A9F0-C927-E33D-E700556DFC22}"/>
              </a:ext>
            </a:extLst>
          </p:cNvPr>
          <p:cNvSpPr txBox="1"/>
          <p:nvPr/>
        </p:nvSpPr>
        <p:spPr>
          <a:xfrm>
            <a:off x="326720" y="5742252"/>
            <a:ext cx="8141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entury Gothic" panose="020B0502020202020204" pitchFamily="34" charset="0"/>
              </a:rPr>
              <a:t>Claire Arthur</a:t>
            </a:r>
          </a:p>
          <a:p>
            <a:r>
              <a:rPr lang="en-US" sz="2800" dirty="0">
                <a:solidFill>
                  <a:srgbClr val="002060"/>
                </a:solidFill>
                <a:latin typeface="Century Gothic" panose="020B0502020202020204" pitchFamily="34" charset="0"/>
              </a:rPr>
              <a:t>Noël Alben</a:t>
            </a: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8F9358-A231-F7BB-9BEB-4ECB615E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76" y="5742252"/>
            <a:ext cx="3168824" cy="100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F8731-5FB0-751B-5AB2-6FF696F33B69}"/>
              </a:ext>
            </a:extLst>
          </p:cNvPr>
          <p:cNvSpPr txBox="1"/>
          <p:nvPr/>
        </p:nvSpPr>
        <p:spPr>
          <a:xfrm>
            <a:off x="377521" y="2222278"/>
            <a:ext cx="571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2.2 Description Of Signals</a:t>
            </a:r>
          </a:p>
        </p:txBody>
      </p:sp>
    </p:spTree>
    <p:extLst>
      <p:ext uri="{BB962C8B-B14F-4D97-AF65-F5344CB8AC3E}">
        <p14:creationId xmlns:p14="http://schemas.microsoft.com/office/powerpoint/2010/main" val="122948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97BF3-740F-7E0F-7333-E31852A7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F916-3DBF-80B5-F8D5-C8FA099E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Signals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91C6A-468B-4066-9E91-CF4CB54D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Periodic Signals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C122C-A597-C8EE-0B2E-81AF135B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BFD44-078A-84DF-D1E1-A184D62FA913}"/>
              </a:ext>
            </a:extLst>
          </p:cNvPr>
          <p:cNvSpPr txBox="1"/>
          <p:nvPr/>
        </p:nvSpPr>
        <p:spPr>
          <a:xfrm>
            <a:off x="588695" y="17019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7F7D6-EBAC-BBB5-9ECD-F3D13953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musical instruments and speech, the fundamental frequency is in the range of our hearing. It results in pitch, the perceptual concept related to fundamental frequency</a:t>
            </a:r>
          </a:p>
          <a:p>
            <a:r>
              <a:rPr lang="en-US" b="1" i="1" dirty="0"/>
              <a:t>every periodic signal </a:t>
            </a:r>
            <a:r>
              <a:rPr lang="en-US" i="1" dirty="0"/>
              <a:t>can be represented in a Fourier series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700A6-BF81-14C1-6EE3-35DE13CA1B0E}"/>
              </a:ext>
            </a:extLst>
          </p:cNvPr>
          <p:cNvSpPr txBox="1"/>
          <p:nvPr/>
        </p:nvSpPr>
        <p:spPr>
          <a:xfrm>
            <a:off x="588695" y="4232771"/>
            <a:ext cx="1037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Exploration: </a:t>
            </a:r>
            <a:r>
              <a:rPr lang="en-US" dirty="0">
                <a:hlinkClick r:id="rId2"/>
              </a:rPr>
              <a:t>https://dev.nonety.pe/~/audio_synth_example?room=signals_interactive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1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C641-A616-186C-A003-372D2E8B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97EC-CC91-060A-F292-8DF9D362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Signals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1D5FB-A0E7-A7C6-4112-15C5E0A0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Random Signals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48D98-DB36-B501-B943-A3B18F59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84662-BC9C-67E8-C3BC-20344CC0633C}"/>
              </a:ext>
            </a:extLst>
          </p:cNvPr>
          <p:cNvSpPr txBox="1"/>
          <p:nvPr/>
        </p:nvSpPr>
        <p:spPr>
          <a:xfrm>
            <a:off x="588695" y="17019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239B3-6E02-E2E7-357E-CC76914983BE}"/>
              </a:ext>
            </a:extLst>
          </p:cNvPr>
          <p:cNvSpPr txBox="1"/>
          <p:nvPr/>
        </p:nvSpPr>
        <p:spPr>
          <a:xfrm>
            <a:off x="588695" y="4698246"/>
            <a:ext cx="1037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Exploration: </a:t>
            </a:r>
            <a:r>
              <a:rPr lang="en-US" dirty="0">
                <a:hlinkClick r:id="rId2"/>
              </a:rPr>
              <a:t>https://dev.nonety.pe/~/audio_synth_example?room=signals_interactive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C175B-E198-320A-D613-F00D81DBC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825625"/>
            <a:ext cx="10652051" cy="3518952"/>
          </a:xfrm>
        </p:spPr>
        <p:txBody>
          <a:bodyPr>
            <a:normAutofit/>
          </a:bodyPr>
          <a:lstStyle/>
          <a:p>
            <a:r>
              <a:rPr lang="en-US" dirty="0"/>
              <a:t>Instantaneous values are indetermined, regardless of any amount of knowledge</a:t>
            </a:r>
          </a:p>
          <a:p>
            <a:r>
              <a:rPr lang="en-US" dirty="0"/>
              <a:t>Specific </a:t>
            </a:r>
            <a:r>
              <a:rPr lang="en-US" b="1" dirty="0"/>
              <a:t>stationary behavior</a:t>
            </a:r>
            <a:r>
              <a:rPr lang="en-US" dirty="0"/>
              <a:t> and properties can be expected </a:t>
            </a:r>
          </a:p>
          <a:p>
            <a:pPr lvl="1"/>
            <a:r>
              <a:rPr lang="en-US" dirty="0"/>
              <a:t>the frequency content (bandwidth)</a:t>
            </a:r>
          </a:p>
          <a:p>
            <a:pPr lvl="1"/>
            <a:r>
              <a:rPr lang="en-US" dirty="0"/>
              <a:t>value range</a:t>
            </a:r>
          </a:p>
          <a:p>
            <a:pPr lvl="1"/>
            <a:r>
              <a:rPr lang="en-US" dirty="0"/>
              <a:t>Mean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F0972-3B6D-D3C1-198C-43DCD06D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A205-435E-4AAC-EA9C-FA9DAE88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4BD23-3710-E1FA-DBFB-AF73CA00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84F3E-69CE-A549-01D2-079479E1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604B6-27C6-7087-817D-BB0B44D36B5E}"/>
              </a:ext>
            </a:extLst>
          </p:cNvPr>
          <p:cNvSpPr txBox="1"/>
          <p:nvPr/>
        </p:nvSpPr>
        <p:spPr>
          <a:xfrm>
            <a:off x="588695" y="17019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9838E0-D1AE-BE02-9171-F6C7599C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49" y="1825625"/>
            <a:ext cx="10652051" cy="351895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Probability Density Function/ Probability Mass Function</a:t>
            </a:r>
          </a:p>
          <a:p>
            <a:pPr lvl="1"/>
            <a:r>
              <a:rPr lang="en-US" dirty="0"/>
              <a:t>The Probability Density Function (PDF) of a continuous random distribution shows the relative probability of a value resulting from the given random distribution. </a:t>
            </a:r>
          </a:p>
          <a:p>
            <a:pPr lvl="1"/>
            <a:r>
              <a:rPr lang="en-US" dirty="0"/>
              <a:t>The discrete counter part of PDF is the PMF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i="1" dirty="0"/>
              <a:t>x-axis: possible (amplitude) values</a:t>
            </a:r>
            <a:endParaRPr lang="en-US" dirty="0"/>
          </a:p>
          <a:p>
            <a:pPr lvl="1"/>
            <a:r>
              <a:rPr lang="en-US" i="1" dirty="0"/>
              <a:t>y-axis: probability</a:t>
            </a:r>
          </a:p>
          <a:p>
            <a:pPr lvl="1"/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Activity: Plot the PMF of the following signal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0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0763E-E201-2670-D26F-0BCE8EB2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348D-109C-AB2E-EF17-CD091DD7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13244-2ADE-4D03-3937-02EE76F3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258D9-5BA0-6FC8-A15C-090AE2E9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C6836-CD50-FB4A-32F1-9D4114265403}"/>
              </a:ext>
            </a:extLst>
          </p:cNvPr>
          <p:cNvSpPr txBox="1"/>
          <p:nvPr/>
        </p:nvSpPr>
        <p:spPr>
          <a:xfrm>
            <a:off x="588695" y="17019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A69CE-8B66-60EA-FDC1-26E4A5B5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0" y="1825625"/>
            <a:ext cx="6134986" cy="3518952"/>
          </a:xfrm>
        </p:spPr>
        <p:txBody>
          <a:bodyPr>
            <a:normAutofit/>
          </a:bodyPr>
          <a:lstStyle/>
          <a:p>
            <a:r>
              <a:rPr lang="en-US" b="1" dirty="0"/>
              <a:t>Probability Mass Function</a:t>
            </a:r>
          </a:p>
          <a:p>
            <a:pPr lvl="1"/>
            <a:r>
              <a:rPr lang="en-US" i="1" dirty="0"/>
              <a:t>x-axis: possible (amplitude) values</a:t>
            </a:r>
            <a:endParaRPr lang="en-US" dirty="0"/>
          </a:p>
          <a:p>
            <a:pPr lvl="1"/>
            <a:r>
              <a:rPr lang="en-US" i="1" dirty="0"/>
              <a:t>y-axis: probability</a:t>
            </a:r>
          </a:p>
          <a:p>
            <a:pPr lvl="1"/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Activity: Plot the PMF of the following signal</a:t>
            </a:r>
            <a:endParaRPr lang="en-US" dirty="0"/>
          </a:p>
        </p:txBody>
      </p:sp>
      <p:pic>
        <p:nvPicPr>
          <p:cNvPr id="6" name="Picture 5" descr="A graph with blue dots and red lines&#10;&#10;AI-generated content may be incorrect.">
            <a:extLst>
              <a:ext uri="{FF2B5EF4-FFF2-40B4-BE49-F238E27FC236}">
                <a16:creationId xmlns:a16="http://schemas.microsoft.com/office/drawing/2014/main" id="{DD6C4B9A-1B5F-24E7-132A-AA88544E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18" y="2046053"/>
            <a:ext cx="5325388" cy="40534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DDCA3-21F0-DC96-039F-268C25A42277}"/>
              </a:ext>
            </a:extLst>
          </p:cNvPr>
          <p:cNvCxnSpPr/>
          <p:nvPr/>
        </p:nvCxnSpPr>
        <p:spPr>
          <a:xfrm>
            <a:off x="6836736" y="2381693"/>
            <a:ext cx="46570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42507D-8E17-1724-4C32-D43438533A95}"/>
              </a:ext>
            </a:extLst>
          </p:cNvPr>
          <p:cNvCxnSpPr/>
          <p:nvPr/>
        </p:nvCxnSpPr>
        <p:spPr>
          <a:xfrm>
            <a:off x="6836736" y="3429000"/>
            <a:ext cx="46570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DF8D3D-6814-06C5-8740-92A0564D72BE}"/>
              </a:ext>
            </a:extLst>
          </p:cNvPr>
          <p:cNvCxnSpPr/>
          <p:nvPr/>
        </p:nvCxnSpPr>
        <p:spPr>
          <a:xfrm>
            <a:off x="6836736" y="4442637"/>
            <a:ext cx="46570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8D8B31-9D89-0E5E-3FE7-BB888F922AE3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15530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678B7-C67C-4E7A-3A19-2766315AE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163B-49D9-DEA6-4B6B-9F1284D1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84D60-0230-2C37-F545-1326D5C1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5099"/>
            <a:ext cx="7010400" cy="681037"/>
          </a:xfrm>
        </p:spPr>
        <p:txBody>
          <a:bodyPr/>
          <a:lstStyle/>
          <a:p>
            <a:pPr algn="l"/>
            <a:r>
              <a:rPr lang="en-US" dirty="0"/>
              <a:t>Topic: Signal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41515-FE3D-9485-59B4-D93ADDE5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C5FA6-B720-1C39-5935-024F890EE4DC}"/>
              </a:ext>
            </a:extLst>
          </p:cNvPr>
          <p:cNvSpPr txBox="1"/>
          <p:nvPr/>
        </p:nvSpPr>
        <p:spPr>
          <a:xfrm>
            <a:off x="588695" y="17019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B16E3C-3A55-F65E-6906-6E4606CF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0" y="1825625"/>
            <a:ext cx="10652050" cy="3518952"/>
          </a:xfrm>
        </p:spPr>
        <p:txBody>
          <a:bodyPr>
            <a:normAutofit/>
          </a:bodyPr>
          <a:lstStyle/>
          <a:p>
            <a:r>
              <a:rPr lang="en-US" b="1" dirty="0"/>
              <a:t>Probability Density Function Of Prototype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23ECF-8686-6656-AD84-8C80D7268A83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3D369B35-3E36-E1F3-F88A-91C32B49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89" y="2236788"/>
            <a:ext cx="8908222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2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A56EF-FD8C-015E-F724-771CA203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12C5-D30C-C9EB-F43B-A39D4BD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8A52-CE22-9C18-D6F8-778C7208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8E088-CAF5-1E82-E2AD-F07CC104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F053E8-F831-D3EF-08A5-9FC09E90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0" y="1825625"/>
            <a:ext cx="10652050" cy="3518952"/>
          </a:xfrm>
        </p:spPr>
        <p:txBody>
          <a:bodyPr>
            <a:normAutofit/>
          </a:bodyPr>
          <a:lstStyle/>
          <a:p>
            <a:r>
              <a:rPr lang="en-US" b="1" dirty="0"/>
              <a:t>Arithmetic Mean</a:t>
            </a:r>
          </a:p>
          <a:p>
            <a:pPr lvl="1"/>
            <a:r>
              <a:rPr lang="en-US" dirty="0"/>
              <a:t>For a block of audio with block size K</a:t>
            </a:r>
          </a:p>
          <a:p>
            <a:pPr lvl="2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7B2B0-66D8-21C9-30FC-E5185286ACD7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  <p:pic>
        <p:nvPicPr>
          <p:cNvPr id="6" name="Picture 5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281852C6-5BF5-58B3-AD4E-B5AC1364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9" y="3071277"/>
            <a:ext cx="5321300" cy="2273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63049E-430C-F323-D45C-B32AAACFB9CB}"/>
              </a:ext>
            </a:extLst>
          </p:cNvPr>
          <p:cNvSpPr/>
          <p:nvPr/>
        </p:nvSpPr>
        <p:spPr>
          <a:xfrm>
            <a:off x="7848600" y="2156877"/>
            <a:ext cx="2969456" cy="215959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0170E-B429-98FA-4E9D-1C2D4A488B1D}"/>
              </a:ext>
            </a:extLst>
          </p:cNvPr>
          <p:cNvSpPr txBox="1"/>
          <p:nvPr/>
        </p:nvSpPr>
        <p:spPr>
          <a:xfrm>
            <a:off x="7848599" y="2172202"/>
            <a:ext cx="73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C456-D2D3-40A6-BD2F-909D15AF90B3}"/>
                  </a:ext>
                </a:extLst>
              </p:cNvPr>
              <p:cNvSpPr txBox="1"/>
              <p:nvPr/>
            </p:nvSpPr>
            <p:spPr>
              <a:xfrm>
                <a:off x="7982610" y="2602325"/>
                <a:ext cx="602537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C456-D2D3-40A6-BD2F-909D15AF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610" y="2602325"/>
                <a:ext cx="602537" cy="670696"/>
              </a:xfrm>
              <a:prstGeom prst="rect">
                <a:avLst/>
              </a:prstGeom>
              <a:blipFill>
                <a:blip r:embed="rId3"/>
                <a:stretch>
                  <a:fillRect l="-137500" t="-144444" r="-50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D16562-485B-6E07-C86A-7241F4C5B07A}"/>
                  </a:ext>
                </a:extLst>
              </p:cNvPr>
              <p:cNvSpPr txBox="1"/>
              <p:nvPr/>
            </p:nvSpPr>
            <p:spPr>
              <a:xfrm>
                <a:off x="7982610" y="3301553"/>
                <a:ext cx="644857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D16562-485B-6E07-C86A-7241F4C5B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610" y="3301553"/>
                <a:ext cx="644857" cy="670696"/>
              </a:xfrm>
              <a:prstGeom prst="rect">
                <a:avLst/>
              </a:prstGeom>
              <a:blipFill>
                <a:blip r:embed="rId4"/>
                <a:stretch>
                  <a:fillRect l="-126923" t="-149057" r="-38462" b="-20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E5E7C91-AF3E-E4A9-4E32-3C1ABB1FDAF7}"/>
              </a:ext>
            </a:extLst>
          </p:cNvPr>
          <p:cNvSpPr txBox="1"/>
          <p:nvPr/>
        </p:nvSpPr>
        <p:spPr>
          <a:xfrm>
            <a:off x="8585147" y="2614507"/>
            <a:ext cx="271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individual elements in the array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00EE5-DFA1-60BB-DA38-5DAF3C8D998C}"/>
              </a:ext>
            </a:extLst>
          </p:cNvPr>
          <p:cNvSpPr txBox="1"/>
          <p:nvPr/>
        </p:nvSpPr>
        <p:spPr>
          <a:xfrm>
            <a:off x="8634881" y="3301553"/>
            <a:ext cx="271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of individual elements in the array</a:t>
            </a:r>
          </a:p>
        </p:txBody>
      </p:sp>
    </p:spTree>
    <p:extLst>
      <p:ext uri="{BB962C8B-B14F-4D97-AF65-F5344CB8AC3E}">
        <p14:creationId xmlns:p14="http://schemas.microsoft.com/office/powerpoint/2010/main" val="191860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D6EA2-67B3-8FC6-A800-1349BB227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3BD0-01DA-94A0-4249-EAE79B6E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7DCF1-BB83-896C-0E8B-824A8159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36E7F-040E-569F-B0C5-E4E59CFB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91E0F5-2785-2DEA-FE2B-27698572B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0" y="1825625"/>
            <a:ext cx="10652050" cy="351895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Other Descriptors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Standard Deviation 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Quartiles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i="1" dirty="0"/>
              <a:t>Summarize technical signal characteristics in few numerical values</a:t>
            </a:r>
            <a:endParaRPr lang="en-US" dirty="0"/>
          </a:p>
          <a:p>
            <a:r>
              <a:rPr lang="en-US" i="1" dirty="0"/>
              <a:t>May be used on a time domain, frequency domain, or feature domain signal</a:t>
            </a:r>
            <a:r>
              <a:rPr lang="en-US" dirty="0"/>
              <a:t> </a:t>
            </a:r>
          </a:p>
          <a:p>
            <a:r>
              <a:rPr lang="en-US" dirty="0"/>
              <a:t>We will deal with these in detail as we run into applications </a:t>
            </a:r>
          </a:p>
          <a:p>
            <a:pPr lvl="2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F6B75-A5EF-A36E-FA18-A1E2419E6C3F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244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2471-96ED-49BF-DBF7-0CA47A8B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ECD5-6712-10FF-A274-A72B800A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4BBF0-3A26-ED04-5010-F1EC5767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Correlation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5BE24-10D0-582E-53EE-B49FBC45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D4B738-3A15-2212-3086-6043D709AC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750" y="1825625"/>
                <a:ext cx="10652050" cy="35189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Computes the similarity between two signals</a:t>
                </a:r>
              </a:p>
              <a:p>
                <a:r>
                  <a:rPr lang="en-US" i="1" dirty="0"/>
                  <a:t>For signals x and y and a lag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i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1D4B738-3A15-2212-3086-6043D709A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50" y="1825625"/>
                <a:ext cx="10652050" cy="3518952"/>
              </a:xfrm>
              <a:blipFill>
                <a:blip r:embed="rId2"/>
                <a:stretch>
                  <a:fillRect l="-1071" t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05F8D0-7EE1-5AAC-F01B-83EB4F52E764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  <p:pic>
        <p:nvPicPr>
          <p:cNvPr id="6" name="Picture 5" descr="A number and mathematical symbols&#10;&#10;AI-generated content may be incorrect.">
            <a:extLst>
              <a:ext uri="{FF2B5EF4-FFF2-40B4-BE49-F238E27FC236}">
                <a16:creationId xmlns:a16="http://schemas.microsoft.com/office/drawing/2014/main" id="{62E2CBDC-7DA0-0302-5F0A-62A34C1E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4073"/>
            <a:ext cx="6113587" cy="1746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BF82C-BD7F-BFBD-52F0-87A5943F463B}"/>
              </a:ext>
            </a:extLst>
          </p:cNvPr>
          <p:cNvSpPr txBox="1"/>
          <p:nvPr/>
        </p:nvSpPr>
        <p:spPr>
          <a:xfrm>
            <a:off x="701750" y="4975245"/>
            <a:ext cx="112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explore this notebook: </a:t>
            </a:r>
            <a:r>
              <a:rPr lang="en-US" dirty="0">
                <a:hlinkClick r:id="rId4"/>
              </a:rPr>
              <a:t>https://dev.nonety.pe/~/f60625a5-0107-4cf9-b6e6-f8b9b5b6f199?room=correlation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64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EBF6-760F-32B6-B792-1204EDFC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2EA4-745D-BE7E-29FF-8181D20F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D8D87-B4E3-FDC2-6307-D6E5E87E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Correlation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1E18-10FE-0667-B387-12D11655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006DEB-6255-4F94-751A-EA31DE49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0" y="1825625"/>
            <a:ext cx="10652050" cy="3518952"/>
          </a:xfrm>
        </p:spPr>
        <p:txBody>
          <a:bodyPr>
            <a:normAutofit/>
          </a:bodyPr>
          <a:lstStyle/>
          <a:p>
            <a:r>
              <a:rPr lang="en-US" b="1" i="1" dirty="0"/>
              <a:t>Use Cases For Correlation</a:t>
            </a:r>
          </a:p>
          <a:p>
            <a:pPr lvl="1"/>
            <a:r>
              <a:rPr lang="en-US" i="1" dirty="0"/>
              <a:t>Cross Correlation</a:t>
            </a:r>
          </a:p>
          <a:p>
            <a:pPr lvl="2"/>
            <a:r>
              <a:rPr lang="en-US" i="1" dirty="0"/>
              <a:t>compute similarity between different signals</a:t>
            </a:r>
            <a:endParaRPr lang="en-US" dirty="0"/>
          </a:p>
          <a:p>
            <a:pPr lvl="2"/>
            <a:r>
              <a:rPr lang="en-US" i="1" dirty="0"/>
              <a:t>detect shift between two similar but shifted signals</a:t>
            </a:r>
          </a:p>
          <a:p>
            <a:pPr lvl="1"/>
            <a:r>
              <a:rPr lang="en-US" i="1" dirty="0"/>
              <a:t>Auto-Correlation</a:t>
            </a:r>
          </a:p>
          <a:p>
            <a:pPr lvl="2"/>
            <a:r>
              <a:rPr lang="en-US" i="1" dirty="0"/>
              <a:t>detect self-similarity of (shifted) signal </a:t>
            </a:r>
          </a:p>
          <a:p>
            <a:pPr lvl="2"/>
            <a:r>
              <a:rPr lang="en-US" i="1" dirty="0"/>
              <a:t>detect periodicity of signal</a:t>
            </a:r>
            <a:endParaRPr lang="en-US" dirty="0"/>
          </a:p>
          <a:p>
            <a:pPr marL="914400" lvl="2" indent="0">
              <a:buNone/>
            </a:pPr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BA023-7021-2F29-1459-2382ED52D061}"/>
              </a:ext>
            </a:extLst>
          </p:cNvPr>
          <p:cNvSpPr txBox="1"/>
          <p:nvPr/>
        </p:nvSpPr>
        <p:spPr>
          <a:xfrm>
            <a:off x="11159050" y="5635332"/>
            <a:ext cx="389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1017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BA4-5254-6A4D-D484-FFCD35D1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E87B-0373-C75A-0E73-EC45A346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Review Of Blocking</a:t>
            </a:r>
          </a:p>
          <a:p>
            <a:r>
              <a:rPr lang="en-US" b="1" dirty="0"/>
              <a:t>Review Of Signals</a:t>
            </a:r>
          </a:p>
          <a:p>
            <a:pPr lvl="1"/>
            <a:r>
              <a:rPr lang="en-US" dirty="0"/>
              <a:t>Deterministic Signals vs Random Signals</a:t>
            </a:r>
          </a:p>
          <a:p>
            <a:pPr lvl="1"/>
            <a:r>
              <a:rPr lang="en-US" dirty="0"/>
              <a:t>Periodic Signals </a:t>
            </a:r>
          </a:p>
          <a:p>
            <a:pPr marL="457200" lvl="1" indent="0">
              <a:buNone/>
            </a:pPr>
            <a:r>
              <a:rPr lang="en-US" dirty="0"/>
              <a:t>Activity (Working with digital Signals In Python)	 </a:t>
            </a:r>
          </a:p>
          <a:p>
            <a:r>
              <a:rPr lang="en-US" b="1" dirty="0"/>
              <a:t>Statistical Signal Descriptions </a:t>
            </a:r>
          </a:p>
          <a:p>
            <a:pPr lvl="1"/>
            <a:r>
              <a:rPr lang="en-US" dirty="0"/>
              <a:t>Similarity Of Signals (Correlation)</a:t>
            </a:r>
          </a:p>
          <a:p>
            <a:pPr lvl="1"/>
            <a:r>
              <a:rPr lang="en-US" dirty="0"/>
              <a:t>Self-Similarity (Auto-Correlation)</a:t>
            </a:r>
          </a:p>
          <a:p>
            <a:pPr lvl="1"/>
            <a:r>
              <a:rPr lang="en-US" dirty="0"/>
              <a:t>Use Cases of correlation </a:t>
            </a:r>
          </a:p>
          <a:p>
            <a:pPr marL="457200" lvl="1" indent="0">
              <a:buNone/>
            </a:pPr>
            <a:r>
              <a:rPr lang="en-US" dirty="0"/>
              <a:t>Activity (Pseudo-Code Using Correlation)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55B3F-06BE-F84B-5FA9-19D35B2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8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46C2-40AC-9F22-BE8F-958A6283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959D-684F-01D2-A7A2-571081FEA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Signals</a:t>
            </a:r>
          </a:p>
          <a:p>
            <a:pPr lvl="1"/>
            <a:r>
              <a:rPr lang="en-US" i="1" dirty="0"/>
              <a:t>predictable: future shape of the signal can be known (example: sinusoidal, DC, sawtooth)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Random Signals</a:t>
            </a:r>
          </a:p>
          <a:p>
            <a:pPr lvl="1"/>
            <a:r>
              <a:rPr lang="en-US" i="1" dirty="0"/>
              <a:t>unpredictable: no knowledge can help to predict what is coming next (example:</a:t>
            </a:r>
            <a:r>
              <a:rPr lang="en-US" dirty="0"/>
              <a:t> </a:t>
            </a:r>
            <a:r>
              <a:rPr lang="en-US" i="1" dirty="0"/>
              <a:t>white noise, waterfall)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E70B1-0E33-4C14-EC52-FCD62778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BA536-4CB7-D7FC-758F-B71945F3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F8A31-456D-EBD6-551A-E3DF486A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E90D-7B61-839E-F175-827B00E0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35D5A-8963-3DE5-3FB9-ACA226AD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Deterministic Signals</a:t>
            </a:r>
          </a:p>
          <a:p>
            <a:pPr lvl="1"/>
            <a:r>
              <a:rPr lang="en-US" i="1" dirty="0"/>
              <a:t>predictable: future shape of the signal can be known (example: sinusoidal, DC, sawtooth)</a:t>
            </a:r>
          </a:p>
          <a:p>
            <a:pPr lvl="1"/>
            <a:r>
              <a:rPr lang="en-US" dirty="0"/>
              <a:t>A deterministic signal is fully predictable and can thus be expressed in a mathematical function. </a:t>
            </a:r>
          </a:p>
          <a:p>
            <a:pPr lvl="1"/>
            <a:r>
              <a:rPr lang="en-US" dirty="0"/>
              <a:t>For such signals the instantaneous value can be calculated for any point in time. (Eg: Fundamental Pitch of Periodic Signals, DC value)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Random Signals</a:t>
            </a:r>
          </a:p>
          <a:p>
            <a:pPr lvl="1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unpredictable: no knowledge can help to predict what is coming next (example: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white noise, waterfall)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9833B-F30A-3A86-3EAC-FD31FF7C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EAD38-1BEC-7ABE-78CB-70C957EF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4BA81-AC28-8F69-8957-C6E645BA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8C92-555F-286D-363A-8D458F69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958F5-BCB3-311B-7751-A44AAFF0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Deterministic Signals</a:t>
            </a:r>
          </a:p>
          <a:p>
            <a:pPr lvl="1"/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predictable: future shape of the signal can be known (example: sinusoidal, DC, sawtooth)</a:t>
            </a:r>
            <a:endParaRPr lang="en-US" dirty="0"/>
          </a:p>
          <a:p>
            <a:r>
              <a:rPr lang="en-US" dirty="0"/>
              <a:t>Random Signals</a:t>
            </a:r>
          </a:p>
          <a:p>
            <a:pPr lvl="1"/>
            <a:r>
              <a:rPr lang="en-US" i="1" dirty="0"/>
              <a:t>unpredictable: no knowledge can help to predict what is coming next (example:</a:t>
            </a:r>
            <a:r>
              <a:rPr lang="en-US" dirty="0"/>
              <a:t> </a:t>
            </a:r>
            <a:r>
              <a:rPr lang="en-US" i="1" dirty="0"/>
              <a:t>white noise, waterfall)</a:t>
            </a:r>
          </a:p>
          <a:p>
            <a:pPr lvl="1"/>
            <a:r>
              <a:rPr lang="en-US" dirty="0"/>
              <a:t>Random or stochastic -instantaneous value (the value of the signal at a given point in time) can not be predicted. </a:t>
            </a:r>
          </a:p>
          <a:p>
            <a:pPr lvl="1"/>
            <a:r>
              <a:rPr lang="en-US" dirty="0"/>
              <a:t>They </a:t>
            </a:r>
            <a:r>
              <a:rPr lang="en-US" b="1" dirty="0"/>
              <a:t>do not have a fundamental frequency </a:t>
            </a:r>
            <a:r>
              <a:rPr lang="en-US" dirty="0"/>
              <a:t>or pitch. </a:t>
            </a:r>
          </a:p>
          <a:p>
            <a:pPr lvl="1"/>
            <a:r>
              <a:rPr lang="en-US" dirty="0"/>
              <a:t>Can be modeled through stochastic processes.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19FEC-1564-CD47-FDE9-3AC8916E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A4F14-3F81-9E99-EA8B-E8406FEF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0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1742-DDF5-35ED-BEEC-053D4F15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9F16-7F00-04DA-9198-FCB7A78C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626A-73F2-A64D-640B-EB19A0B23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Signals</a:t>
            </a:r>
          </a:p>
          <a:p>
            <a:r>
              <a:rPr lang="en-US" dirty="0"/>
              <a:t>Random Signals</a:t>
            </a:r>
          </a:p>
          <a:p>
            <a:endParaRPr lang="en-US" dirty="0"/>
          </a:p>
          <a:p>
            <a:r>
              <a:rPr lang="en-US" dirty="0"/>
              <a:t>“Real world” signals are a combination of </a:t>
            </a:r>
          </a:p>
          <a:p>
            <a:pPr lvl="1"/>
            <a:r>
              <a:rPr lang="en-US" dirty="0"/>
              <a:t>(quasi-)periodic</a:t>
            </a:r>
          </a:p>
          <a:p>
            <a:pPr lvl="1"/>
            <a:r>
              <a:rPr lang="en-US" dirty="0"/>
              <a:t>(quasi-)random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0B70C-860F-01FB-D25E-5D9993F27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ADEA2-5BCD-66D0-D820-52F5E4EB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modSine">
            <a:hlinkClick r:id="" action="ppaction://media"/>
            <a:extLst>
              <a:ext uri="{FF2B5EF4-FFF2-40B4-BE49-F238E27FC236}">
                <a16:creationId xmlns:a16="http://schemas.microsoft.com/office/drawing/2014/main" id="{CBCD6D90-042F-050E-B1C0-5B1A70A2F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54983" y="1723469"/>
            <a:ext cx="812800" cy="812800"/>
          </a:xfrm>
          <a:prstGeom prst="rect">
            <a:avLst/>
          </a:prstGeom>
        </p:spPr>
      </p:pic>
      <p:pic>
        <p:nvPicPr>
          <p:cNvPr id="12" name="noise">
            <a:hlinkClick r:id="" action="ppaction://media"/>
            <a:extLst>
              <a:ext uri="{FF2B5EF4-FFF2-40B4-BE49-F238E27FC236}">
                <a16:creationId xmlns:a16="http://schemas.microsoft.com/office/drawing/2014/main" id="{9C3B2D3C-E76A-26B7-955B-3DE2F68791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97991" y="1723469"/>
            <a:ext cx="812800" cy="812800"/>
          </a:xfrm>
          <a:prstGeom prst="rect">
            <a:avLst/>
          </a:prstGeom>
        </p:spPr>
      </p:pic>
      <p:pic>
        <p:nvPicPr>
          <p:cNvPr id="13" name="noise">
            <a:hlinkClick r:id="" action="ppaction://media"/>
            <a:extLst>
              <a:ext uri="{FF2B5EF4-FFF2-40B4-BE49-F238E27FC236}">
                <a16:creationId xmlns:a16="http://schemas.microsoft.com/office/drawing/2014/main" id="{E4F4E066-2B6F-10F9-BED9-BEFA0B70F16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85191" y="3950216"/>
            <a:ext cx="812800" cy="812800"/>
          </a:xfrm>
          <a:prstGeom prst="rect">
            <a:avLst/>
          </a:prstGeom>
        </p:spPr>
      </p:pic>
      <p:pic>
        <p:nvPicPr>
          <p:cNvPr id="14" name="guitar">
            <a:hlinkClick r:id="" action="ppaction://media"/>
            <a:extLst>
              <a:ext uri="{FF2B5EF4-FFF2-40B4-BE49-F238E27FC236}">
                <a16:creationId xmlns:a16="http://schemas.microsoft.com/office/drawing/2014/main" id="{6D032AA7-A6AF-087D-7C85-B2B86DC82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50537" y="39411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9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380F-FA41-FB78-8D6F-A98F7BA85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1142-F6EB-DADE-A452-6FD26329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59AD-CDAA-510C-C56A-FF0CD4116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Signals</a:t>
            </a:r>
          </a:p>
          <a:p>
            <a:r>
              <a:rPr lang="en-US" dirty="0"/>
              <a:t>Random Signals</a:t>
            </a:r>
          </a:p>
          <a:p>
            <a:endParaRPr lang="en-US" dirty="0"/>
          </a:p>
          <a:p>
            <a:r>
              <a:rPr lang="en-US" dirty="0"/>
              <a:t>“Real world” signals are a combination of </a:t>
            </a:r>
          </a:p>
          <a:p>
            <a:pPr lvl="1"/>
            <a:r>
              <a:rPr lang="en-US" dirty="0"/>
              <a:t>(quasi-)periodic</a:t>
            </a:r>
          </a:p>
          <a:p>
            <a:pPr lvl="1"/>
            <a:r>
              <a:rPr lang="en-US" dirty="0"/>
              <a:t>(quasi-)random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A9EED-0134-2C19-3190-C80C9882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7BCFC-E995-4B98-7B51-8AEC9086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sound waveform with blue lines&#10;&#10;AI-generated content may be incorrect.">
            <a:extLst>
              <a:ext uri="{FF2B5EF4-FFF2-40B4-BE49-F238E27FC236}">
                <a16:creationId xmlns:a16="http://schemas.microsoft.com/office/drawing/2014/main" id="{80562288-B9CC-83FC-3587-65D1343A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437126"/>
            <a:ext cx="7772400" cy="32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27022-2B01-01F5-0FD4-08F4BAE6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708D-85BA-946B-735F-6107E88D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26BE-A6B9-3938-73DE-8841BC41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Signals</a:t>
            </a:r>
          </a:p>
          <a:p>
            <a:r>
              <a:rPr lang="en-US" dirty="0"/>
              <a:t>Random Signals</a:t>
            </a:r>
          </a:p>
          <a:p>
            <a:endParaRPr lang="en-US" dirty="0"/>
          </a:p>
          <a:p>
            <a:r>
              <a:rPr lang="en-US" dirty="0"/>
              <a:t>“Real world” signals are a combination of </a:t>
            </a:r>
          </a:p>
          <a:p>
            <a:pPr lvl="1"/>
            <a:r>
              <a:rPr lang="en-US" dirty="0"/>
              <a:t>(quasi-)periodic</a:t>
            </a:r>
          </a:p>
          <a:p>
            <a:pPr lvl="1"/>
            <a:r>
              <a:rPr lang="en-US" dirty="0"/>
              <a:t>(quasi-)random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C4E2-B3D7-398E-B4FE-A7CDB43F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Signal Categories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A45E4-BD08-0D62-97EE-BEB58A0F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stop sign with a house behind it&#10;&#10;AI-generated content may be incorrect.">
            <a:extLst>
              <a:ext uri="{FF2B5EF4-FFF2-40B4-BE49-F238E27FC236}">
                <a16:creationId xmlns:a16="http://schemas.microsoft.com/office/drawing/2014/main" id="{363EFB6F-A0C1-67A0-6E2D-DBB3AE08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86" y="2557848"/>
            <a:ext cx="4399213" cy="34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2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BDDA-8AB7-85E6-6C45-2014AB21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2EA-8C96-674D-7C0D-6B98AD95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Signals</a:t>
            </a:r>
          </a:p>
        </p:txBody>
      </p:sp>
      <p:pic>
        <p:nvPicPr>
          <p:cNvPr id="8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59BAD195-FA28-EEFB-20DA-E1C72882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2896805"/>
            <a:ext cx="8331200" cy="32801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F14BC-A973-165E-A053-B38FC6BF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Topic: Periodic Signals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BF3BA-F0AC-CAEC-B89E-FD617F1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7A933C-87C0-F152-9998-1454ADB3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046" y="3867250"/>
            <a:ext cx="2745259" cy="1381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DF979-8D3F-D27B-D740-561EC18A4370}"/>
              </a:ext>
            </a:extLst>
          </p:cNvPr>
          <p:cNvSpPr txBox="1"/>
          <p:nvPr/>
        </p:nvSpPr>
        <p:spPr>
          <a:xfrm>
            <a:off x="588695" y="1701900"/>
            <a:ext cx="10515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Periodic signals are the most common type of deterministic signal. All periodic signals have a fundamental frequency - 𝑓0 - the rate of repetition. </a:t>
            </a:r>
          </a:p>
          <a:p>
            <a:endParaRPr lang="en-US" sz="2400" dirty="0"/>
          </a:p>
          <a:p>
            <a:r>
              <a:rPr lang="en-US" sz="2400" dirty="0"/>
              <a:t>The period 𝑇0 of a periodic signal is the inverse of the frequency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mp_symbolic_audio" id="{A9474E27-5F1C-CC4D-940A-6E6E225D7E8F}" vid="{64BFA1BE-9B83-8F4F-89F2-EDE9A139FD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768A1BC7A9C42861D0CC70843CDBA" ma:contentTypeVersion="0" ma:contentTypeDescription="Create a new document." ma:contentTypeScope="" ma:versionID="a3b284895b642d2d8ba3a79e74b60b2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DB9A43-DB0B-4F19-8E3A-6775C112A4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932F7C-1677-4D96-9ADF-310D4A6341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7FCC97-901D-40E5-9B72-097C323D8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849</Words>
  <Application>Microsoft Macintosh PowerPoint</Application>
  <PresentationFormat>Widescreen</PresentationFormat>
  <Paragraphs>166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Century Gothic</vt:lpstr>
      <vt:lpstr>Office Theme</vt:lpstr>
      <vt:lpstr>  Computational Music Analysis:         Audio</vt:lpstr>
      <vt:lpstr>Agenda</vt:lpstr>
      <vt:lpstr>Signal Categories</vt:lpstr>
      <vt:lpstr>Signal Categories</vt:lpstr>
      <vt:lpstr>Signal Categories</vt:lpstr>
      <vt:lpstr>Signal Categories</vt:lpstr>
      <vt:lpstr>Signal Categories</vt:lpstr>
      <vt:lpstr>Signal Categories</vt:lpstr>
      <vt:lpstr>Periodic Signals</vt:lpstr>
      <vt:lpstr>Periodic Signals</vt:lpstr>
      <vt:lpstr>Random Signals</vt:lpstr>
      <vt:lpstr>Signal Statistics</vt:lpstr>
      <vt:lpstr>Signal Statistics</vt:lpstr>
      <vt:lpstr>Signal Statistics</vt:lpstr>
      <vt:lpstr>Signal Statistics</vt:lpstr>
      <vt:lpstr>Signal Statistics</vt:lpstr>
      <vt:lpstr>Correlation</vt:lpstr>
      <vt:lpstr>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Alben, Noel</dc:creator>
  <cp:lastModifiedBy>Alben, Noel</cp:lastModifiedBy>
  <cp:revision>1</cp:revision>
  <dcterms:created xsi:type="dcterms:W3CDTF">2025-08-27T20:45:26Z</dcterms:created>
  <dcterms:modified xsi:type="dcterms:W3CDTF">2025-08-28T04:26:59Z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0x010100F23768A1BC7A9C42861D0CC70843CDBA</vt:lpwstr>
  </property>
</Properties>
</file>